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7" r:id="rId3"/>
    <p:sldId id="262" r:id="rId4"/>
    <p:sldId id="279" r:id="rId5"/>
    <p:sldId id="278" r:id="rId6"/>
    <p:sldId id="280" r:id="rId7"/>
    <p:sldId id="282" r:id="rId8"/>
    <p:sldId id="281" r:id="rId9"/>
    <p:sldId id="270" r:id="rId10"/>
    <p:sldId id="272" r:id="rId11"/>
    <p:sldId id="274" r:id="rId12"/>
    <p:sldId id="287" r:id="rId13"/>
    <p:sldId id="271" r:id="rId14"/>
    <p:sldId id="268" r:id="rId15"/>
    <p:sldId id="273" r:id="rId16"/>
    <p:sldId id="269" r:id="rId17"/>
    <p:sldId id="267" r:id="rId18"/>
    <p:sldId id="276" r:id="rId19"/>
    <p:sldId id="283" r:id="rId20"/>
    <p:sldId id="284" r:id="rId21"/>
    <p:sldId id="275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2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580F0E-D2F7-4825-8270-8AA38D23E27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37DC57-8493-4FD2-898F-5F5BD424CE57}">
      <dgm:prSet phldrT="[Text]"/>
      <dgm:spPr/>
      <dgm:t>
        <a:bodyPr/>
        <a:lstStyle/>
        <a:p>
          <a:r>
            <a:rPr lang="en-US" dirty="0" smtClean="0"/>
            <a:t>Context</a:t>
          </a:r>
          <a:endParaRPr lang="en-US" dirty="0"/>
        </a:p>
      </dgm:t>
    </dgm:pt>
    <dgm:pt modelId="{FB093CB6-1301-4119-A593-E37CDFBD6DE1}" type="parTrans" cxnId="{66923469-CEB7-4D62-93EF-5CA1AE015010}">
      <dgm:prSet/>
      <dgm:spPr/>
      <dgm:t>
        <a:bodyPr/>
        <a:lstStyle/>
        <a:p>
          <a:endParaRPr lang="en-US"/>
        </a:p>
      </dgm:t>
    </dgm:pt>
    <dgm:pt modelId="{EE19CB19-402F-44F9-9640-7905D8FDE3E9}" type="sibTrans" cxnId="{66923469-CEB7-4D62-93EF-5CA1AE015010}">
      <dgm:prSet/>
      <dgm:spPr/>
      <dgm:t>
        <a:bodyPr/>
        <a:lstStyle/>
        <a:p>
          <a:endParaRPr lang="en-US"/>
        </a:p>
      </dgm:t>
    </dgm:pt>
    <dgm:pt modelId="{AE81380F-8733-4D6A-A9A3-1BC41B088235}">
      <dgm:prSet phldrT="[Text]"/>
      <dgm:spPr/>
      <dgm:t>
        <a:bodyPr/>
        <a:lstStyle/>
        <a:p>
          <a:r>
            <a:rPr lang="en-US" dirty="0" smtClean="0"/>
            <a:t>Understanding Context</a:t>
          </a:r>
          <a:endParaRPr lang="en-US" dirty="0"/>
        </a:p>
      </dgm:t>
    </dgm:pt>
    <dgm:pt modelId="{734785E9-5922-474B-8BEF-FD8028039EF2}" type="parTrans" cxnId="{6A8358A5-0B2F-44CE-8F54-BAA7BEFA04F7}">
      <dgm:prSet/>
      <dgm:spPr/>
      <dgm:t>
        <a:bodyPr/>
        <a:lstStyle/>
        <a:p>
          <a:endParaRPr lang="en-US"/>
        </a:p>
      </dgm:t>
    </dgm:pt>
    <dgm:pt modelId="{0C40B9FE-CF26-40FE-A315-1B5EF4C1ED55}" type="sibTrans" cxnId="{6A8358A5-0B2F-44CE-8F54-BAA7BEFA04F7}">
      <dgm:prSet/>
      <dgm:spPr/>
      <dgm:t>
        <a:bodyPr/>
        <a:lstStyle/>
        <a:p>
          <a:endParaRPr lang="en-US"/>
        </a:p>
      </dgm:t>
    </dgm:pt>
    <dgm:pt modelId="{B4D65F86-A2C0-4A54-8499-879D951CFDC1}">
      <dgm:prSet phldrT="[Text]"/>
      <dgm:spPr/>
      <dgm:t>
        <a:bodyPr/>
        <a:lstStyle/>
        <a:p>
          <a:r>
            <a:rPr lang="en-US" dirty="0" smtClean="0"/>
            <a:t>Literature Review</a:t>
          </a:r>
          <a:endParaRPr lang="en-US" dirty="0"/>
        </a:p>
      </dgm:t>
    </dgm:pt>
    <dgm:pt modelId="{73A68724-45D8-475A-8B05-C4ED9FD1787A}" type="parTrans" cxnId="{F333E8C8-A4EF-4AF3-B9AE-658FE8152EF3}">
      <dgm:prSet/>
      <dgm:spPr/>
      <dgm:t>
        <a:bodyPr/>
        <a:lstStyle/>
        <a:p>
          <a:endParaRPr lang="en-US"/>
        </a:p>
      </dgm:t>
    </dgm:pt>
    <dgm:pt modelId="{3A9F98BC-70CA-4C0A-82B3-8E44FBFCB36E}" type="sibTrans" cxnId="{F333E8C8-A4EF-4AF3-B9AE-658FE8152EF3}">
      <dgm:prSet/>
      <dgm:spPr/>
      <dgm:t>
        <a:bodyPr/>
        <a:lstStyle/>
        <a:p>
          <a:endParaRPr lang="en-US"/>
        </a:p>
      </dgm:t>
    </dgm:pt>
    <dgm:pt modelId="{B06BA49E-C417-426F-8033-AABA513618E1}">
      <dgm:prSet phldrT="[Text]"/>
      <dgm:spPr/>
      <dgm:t>
        <a:bodyPr/>
        <a:lstStyle/>
        <a:p>
          <a:r>
            <a:rPr lang="en-US" dirty="0" smtClean="0"/>
            <a:t>Knowledge Building</a:t>
          </a:r>
        </a:p>
        <a:p>
          <a:endParaRPr lang="en-US" dirty="0"/>
        </a:p>
      </dgm:t>
    </dgm:pt>
    <dgm:pt modelId="{A3B3F7F8-599D-460D-A73D-EF0B600C3751}" type="parTrans" cxnId="{B706E147-61B5-41C6-BCFC-E757B68FD1F2}">
      <dgm:prSet/>
      <dgm:spPr/>
      <dgm:t>
        <a:bodyPr/>
        <a:lstStyle/>
        <a:p>
          <a:endParaRPr lang="en-US"/>
        </a:p>
      </dgm:t>
    </dgm:pt>
    <dgm:pt modelId="{C7DDE55B-A6BA-45FA-A5DF-2BFF8E3CFBC9}" type="sibTrans" cxnId="{B706E147-61B5-41C6-BCFC-E757B68FD1F2}">
      <dgm:prSet/>
      <dgm:spPr/>
      <dgm:t>
        <a:bodyPr/>
        <a:lstStyle/>
        <a:p>
          <a:endParaRPr lang="en-US"/>
        </a:p>
      </dgm:t>
    </dgm:pt>
    <dgm:pt modelId="{B9B26A0A-C195-4D29-A8C8-624CA6ADF744}">
      <dgm:prSet phldrT="[Text]"/>
      <dgm:spPr/>
      <dgm:t>
        <a:bodyPr/>
        <a:lstStyle/>
        <a:p>
          <a:r>
            <a:rPr lang="en-US" dirty="0" smtClean="0"/>
            <a:t>Field Work </a:t>
          </a:r>
          <a:endParaRPr lang="en-US" dirty="0"/>
        </a:p>
      </dgm:t>
    </dgm:pt>
    <dgm:pt modelId="{F5F24502-42E1-41BC-8F13-532ABAB752DE}" type="parTrans" cxnId="{00C8B296-7DA9-4DA9-BFFB-3E8A9E057900}">
      <dgm:prSet/>
      <dgm:spPr/>
      <dgm:t>
        <a:bodyPr/>
        <a:lstStyle/>
        <a:p>
          <a:endParaRPr lang="en-US"/>
        </a:p>
      </dgm:t>
    </dgm:pt>
    <dgm:pt modelId="{2D51504F-4150-4EAD-A224-94341361BDC4}" type="sibTrans" cxnId="{00C8B296-7DA9-4DA9-BFFB-3E8A9E057900}">
      <dgm:prSet/>
      <dgm:spPr/>
      <dgm:t>
        <a:bodyPr/>
        <a:lstStyle/>
        <a:p>
          <a:endParaRPr lang="en-US"/>
        </a:p>
      </dgm:t>
    </dgm:pt>
    <dgm:pt modelId="{34B955BD-9215-4952-A01F-D94B405D4BAB}">
      <dgm:prSet phldrT="[Text]"/>
      <dgm:spPr/>
      <dgm:t>
        <a:bodyPr/>
        <a:lstStyle/>
        <a:p>
          <a:r>
            <a:rPr lang="en-US" dirty="0" smtClean="0"/>
            <a:t>Impact</a:t>
          </a:r>
          <a:endParaRPr lang="en-US" dirty="0"/>
        </a:p>
      </dgm:t>
    </dgm:pt>
    <dgm:pt modelId="{0C79AC80-D7A6-444F-8D04-2F4F9ABEF729}" type="parTrans" cxnId="{FAD97A9F-B5E8-400D-BAEF-03D2B500FB04}">
      <dgm:prSet/>
      <dgm:spPr/>
      <dgm:t>
        <a:bodyPr/>
        <a:lstStyle/>
        <a:p>
          <a:endParaRPr lang="en-US"/>
        </a:p>
      </dgm:t>
    </dgm:pt>
    <dgm:pt modelId="{417080B6-5BAF-49F2-9741-573B72C48F28}" type="sibTrans" cxnId="{FAD97A9F-B5E8-400D-BAEF-03D2B500FB04}">
      <dgm:prSet/>
      <dgm:spPr/>
      <dgm:t>
        <a:bodyPr/>
        <a:lstStyle/>
        <a:p>
          <a:endParaRPr lang="en-US"/>
        </a:p>
      </dgm:t>
    </dgm:pt>
    <dgm:pt modelId="{1F84190A-814C-4A0A-A86B-E52F42051A54}">
      <dgm:prSet phldrT="[Text]"/>
      <dgm:spPr/>
      <dgm:t>
        <a:bodyPr/>
        <a:lstStyle/>
        <a:p>
          <a:r>
            <a:rPr lang="en-US" dirty="0" smtClean="0"/>
            <a:t>Documentation/Dissemination</a:t>
          </a:r>
          <a:endParaRPr lang="en-US" dirty="0"/>
        </a:p>
      </dgm:t>
    </dgm:pt>
    <dgm:pt modelId="{77D02652-9C18-48C7-AA0E-2EB76FB724A7}" type="parTrans" cxnId="{A544EE80-FC28-4634-9247-19605BD518E6}">
      <dgm:prSet/>
      <dgm:spPr/>
      <dgm:t>
        <a:bodyPr/>
        <a:lstStyle/>
        <a:p>
          <a:endParaRPr lang="en-US"/>
        </a:p>
      </dgm:t>
    </dgm:pt>
    <dgm:pt modelId="{BF7D392C-1985-40EB-A0D8-98556800318B}" type="sibTrans" cxnId="{A544EE80-FC28-4634-9247-19605BD518E6}">
      <dgm:prSet/>
      <dgm:spPr/>
      <dgm:t>
        <a:bodyPr/>
        <a:lstStyle/>
        <a:p>
          <a:endParaRPr lang="en-US"/>
        </a:p>
      </dgm:t>
    </dgm:pt>
    <dgm:pt modelId="{0618A557-B6A3-4F90-80D9-26EBB2C79F5C}">
      <dgm:prSet phldrT="[Text]"/>
      <dgm:spPr/>
      <dgm:t>
        <a:bodyPr/>
        <a:lstStyle/>
        <a:p>
          <a:r>
            <a:rPr lang="en-US" dirty="0" smtClean="0"/>
            <a:t>Policy and Program Implications</a:t>
          </a:r>
          <a:endParaRPr lang="en-US" dirty="0"/>
        </a:p>
      </dgm:t>
    </dgm:pt>
    <dgm:pt modelId="{96AF8F2C-3522-4C43-8885-CE886CEF040E}" type="parTrans" cxnId="{B9BC56A3-5D8F-4CD8-BBDA-9E77B5736D33}">
      <dgm:prSet/>
      <dgm:spPr/>
      <dgm:t>
        <a:bodyPr/>
        <a:lstStyle/>
        <a:p>
          <a:endParaRPr lang="en-US"/>
        </a:p>
      </dgm:t>
    </dgm:pt>
    <dgm:pt modelId="{FDEDBFEE-5188-4B0A-B3A1-2B32A1D4B785}" type="sibTrans" cxnId="{B9BC56A3-5D8F-4CD8-BBDA-9E77B5736D33}">
      <dgm:prSet/>
      <dgm:spPr/>
      <dgm:t>
        <a:bodyPr/>
        <a:lstStyle/>
        <a:p>
          <a:endParaRPr lang="en-US"/>
        </a:p>
      </dgm:t>
    </dgm:pt>
    <dgm:pt modelId="{15252E80-6D4E-407B-A852-FD8AE7BB2BBC}">
      <dgm:prSet phldrT="[Text]"/>
      <dgm:spPr/>
      <dgm:t>
        <a:bodyPr/>
        <a:lstStyle/>
        <a:p>
          <a:r>
            <a:rPr lang="en-US" dirty="0" smtClean="0"/>
            <a:t>Workshop</a:t>
          </a:r>
          <a:endParaRPr lang="en-US" dirty="0"/>
        </a:p>
      </dgm:t>
    </dgm:pt>
    <dgm:pt modelId="{CDF304A2-E4D5-456B-80E2-A14FAF4FA5DF}" type="parTrans" cxnId="{317D3556-05F9-4D58-81A6-966A91A15000}">
      <dgm:prSet/>
      <dgm:spPr/>
    </dgm:pt>
    <dgm:pt modelId="{4D76A254-A481-47D5-8DB2-C3128C525736}" type="sibTrans" cxnId="{317D3556-05F9-4D58-81A6-966A91A15000}">
      <dgm:prSet/>
      <dgm:spPr/>
    </dgm:pt>
    <dgm:pt modelId="{E7B0C7A1-26E2-440F-9047-851F87380EEF}">
      <dgm:prSet phldrT="[Text]"/>
      <dgm:spPr/>
      <dgm:t>
        <a:bodyPr/>
        <a:lstStyle/>
        <a:p>
          <a:r>
            <a:rPr lang="en-US" dirty="0" smtClean="0"/>
            <a:t>Design (Methodology)</a:t>
          </a:r>
          <a:endParaRPr lang="en-US" dirty="0"/>
        </a:p>
      </dgm:t>
    </dgm:pt>
    <dgm:pt modelId="{98541461-7858-4CE2-9551-A27A3581B935}" type="parTrans" cxnId="{806D0B2F-88D2-44A1-AC55-2166051C9170}">
      <dgm:prSet/>
      <dgm:spPr/>
    </dgm:pt>
    <dgm:pt modelId="{8380052B-0FFC-430F-AD02-C605E10C03CA}" type="sibTrans" cxnId="{806D0B2F-88D2-44A1-AC55-2166051C9170}">
      <dgm:prSet/>
      <dgm:spPr/>
    </dgm:pt>
    <dgm:pt modelId="{EA4B4A8E-5BB0-42EF-BB9D-47219360B9FE}">
      <dgm:prSet phldrT="[Text]"/>
      <dgm:spPr/>
      <dgm:t>
        <a:bodyPr/>
        <a:lstStyle/>
        <a:p>
          <a:r>
            <a:rPr lang="en-US" dirty="0" smtClean="0"/>
            <a:t>Conceptualization</a:t>
          </a:r>
          <a:endParaRPr lang="en-US" dirty="0"/>
        </a:p>
      </dgm:t>
    </dgm:pt>
    <dgm:pt modelId="{7D304880-152C-476E-9316-BB6124FD0BD0}" type="parTrans" cxnId="{DBE4BE81-DE74-45D1-8717-EF7219C1F902}">
      <dgm:prSet/>
      <dgm:spPr/>
    </dgm:pt>
    <dgm:pt modelId="{03A5699D-28C0-4CC4-8740-73CB7D821782}" type="sibTrans" cxnId="{DBE4BE81-DE74-45D1-8717-EF7219C1F902}">
      <dgm:prSet/>
      <dgm:spPr/>
    </dgm:pt>
    <dgm:pt modelId="{0887846B-EBF9-4D16-BFDC-B3B78B92744E}" type="pres">
      <dgm:prSet presAssocID="{4B580F0E-D2F7-4825-8270-8AA38D23E2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625FCF-EDA5-4D57-BE68-78E067244F30}" type="pres">
      <dgm:prSet presAssocID="{4037DC57-8493-4FD2-898F-5F5BD424CE57}" presName="composite" presStyleCnt="0"/>
      <dgm:spPr/>
    </dgm:pt>
    <dgm:pt modelId="{175C04BC-CEC6-43AA-86D7-BEC8867EDB25}" type="pres">
      <dgm:prSet presAssocID="{4037DC57-8493-4FD2-898F-5F5BD424CE5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EFC0A-D3D7-4909-9A9D-77C819D58F93}" type="pres">
      <dgm:prSet presAssocID="{4037DC57-8493-4FD2-898F-5F5BD424CE5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93BD6-9C8B-4EE2-BEF6-FF7273DCB3C6}" type="pres">
      <dgm:prSet presAssocID="{EE19CB19-402F-44F9-9640-7905D8FDE3E9}" presName="sp" presStyleCnt="0"/>
      <dgm:spPr/>
    </dgm:pt>
    <dgm:pt modelId="{ADF90A18-AB33-48E4-A9E9-4BDA49759E00}" type="pres">
      <dgm:prSet presAssocID="{B06BA49E-C417-426F-8033-AABA513618E1}" presName="composite" presStyleCnt="0"/>
      <dgm:spPr/>
    </dgm:pt>
    <dgm:pt modelId="{0AFCEE97-89EB-4FF6-81A1-79A13F01338B}" type="pres">
      <dgm:prSet presAssocID="{B06BA49E-C417-426F-8033-AABA513618E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B1BF1-C5A9-4722-84DF-F6B6B4AB0913}" type="pres">
      <dgm:prSet presAssocID="{B06BA49E-C417-426F-8033-AABA513618E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D2CF3-28A1-4DFD-9BDC-4D86BBAB1A78}" type="pres">
      <dgm:prSet presAssocID="{C7DDE55B-A6BA-45FA-A5DF-2BFF8E3CFBC9}" presName="sp" presStyleCnt="0"/>
      <dgm:spPr/>
    </dgm:pt>
    <dgm:pt modelId="{3957FDDD-7385-4907-9CF9-143B16C98387}" type="pres">
      <dgm:prSet presAssocID="{34B955BD-9215-4952-A01F-D94B405D4BAB}" presName="composite" presStyleCnt="0"/>
      <dgm:spPr/>
    </dgm:pt>
    <dgm:pt modelId="{D590A15E-B3D3-4388-BDC5-43C0639CB88B}" type="pres">
      <dgm:prSet presAssocID="{34B955BD-9215-4952-A01F-D94B405D4BA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B3984-ADFF-4D17-9915-44074CE685CE}" type="pres">
      <dgm:prSet presAssocID="{34B955BD-9215-4952-A01F-D94B405D4BA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277439-F1F0-4E9E-B904-9695EE53D013}" type="presOf" srcId="{B9B26A0A-C195-4D29-A8C8-624CA6ADF744}" destId="{E4BB1BF1-C5A9-4722-84DF-F6B6B4AB0913}" srcOrd="0" destOrd="1" presId="urn:microsoft.com/office/officeart/2005/8/layout/chevron2"/>
    <dgm:cxn modelId="{317D3556-05F9-4D58-81A6-966A91A15000}" srcId="{B06BA49E-C417-426F-8033-AABA513618E1}" destId="{15252E80-6D4E-407B-A852-FD8AE7BB2BBC}" srcOrd="2" destOrd="0" parTransId="{CDF304A2-E4D5-456B-80E2-A14FAF4FA5DF}" sibTransId="{4D76A254-A481-47D5-8DB2-C3128C525736}"/>
    <dgm:cxn modelId="{408546A8-1369-4683-B621-CC960BA88C88}" type="presOf" srcId="{B06BA49E-C417-426F-8033-AABA513618E1}" destId="{0AFCEE97-89EB-4FF6-81A1-79A13F01338B}" srcOrd="0" destOrd="0" presId="urn:microsoft.com/office/officeart/2005/8/layout/chevron2"/>
    <dgm:cxn modelId="{6A8358A5-0B2F-44CE-8F54-BAA7BEFA04F7}" srcId="{4037DC57-8493-4FD2-898F-5F5BD424CE57}" destId="{AE81380F-8733-4D6A-A9A3-1BC41B088235}" srcOrd="0" destOrd="0" parTransId="{734785E9-5922-474B-8BEF-FD8028039EF2}" sibTransId="{0C40B9FE-CF26-40FE-A315-1B5EF4C1ED55}"/>
    <dgm:cxn modelId="{A6EA5E4E-59A0-4407-B57A-FBC2400D2E78}" type="presOf" srcId="{4B580F0E-D2F7-4825-8270-8AA38D23E27E}" destId="{0887846B-EBF9-4D16-BFDC-B3B78B92744E}" srcOrd="0" destOrd="0" presId="urn:microsoft.com/office/officeart/2005/8/layout/chevron2"/>
    <dgm:cxn modelId="{F333E8C8-A4EF-4AF3-B9AE-658FE8152EF3}" srcId="{4037DC57-8493-4FD2-898F-5F5BD424CE57}" destId="{B4D65F86-A2C0-4A54-8499-879D951CFDC1}" srcOrd="1" destOrd="0" parTransId="{73A68724-45D8-475A-8B05-C4ED9FD1787A}" sibTransId="{3A9F98BC-70CA-4C0A-82B3-8E44FBFCB36E}"/>
    <dgm:cxn modelId="{C6F62DBF-261A-4784-B911-F972C408C37C}" type="presOf" srcId="{15252E80-6D4E-407B-A852-FD8AE7BB2BBC}" destId="{E4BB1BF1-C5A9-4722-84DF-F6B6B4AB0913}" srcOrd="0" destOrd="2" presId="urn:microsoft.com/office/officeart/2005/8/layout/chevron2"/>
    <dgm:cxn modelId="{2B490F68-87A4-45F0-971C-94EC779DA524}" type="presOf" srcId="{1F84190A-814C-4A0A-A86B-E52F42051A54}" destId="{EE5B3984-ADFF-4D17-9915-44074CE685CE}" srcOrd="0" destOrd="0" presId="urn:microsoft.com/office/officeart/2005/8/layout/chevron2"/>
    <dgm:cxn modelId="{A544EE80-FC28-4634-9247-19605BD518E6}" srcId="{34B955BD-9215-4952-A01F-D94B405D4BAB}" destId="{1F84190A-814C-4A0A-A86B-E52F42051A54}" srcOrd="0" destOrd="0" parTransId="{77D02652-9C18-48C7-AA0E-2EB76FB724A7}" sibTransId="{BF7D392C-1985-40EB-A0D8-98556800318B}"/>
    <dgm:cxn modelId="{74F0E91D-AF90-4D86-BE49-DF3752AF5849}" type="presOf" srcId="{4037DC57-8493-4FD2-898F-5F5BD424CE57}" destId="{175C04BC-CEC6-43AA-86D7-BEC8867EDB25}" srcOrd="0" destOrd="0" presId="urn:microsoft.com/office/officeart/2005/8/layout/chevron2"/>
    <dgm:cxn modelId="{30FCAE89-68ED-43C3-8D06-92AA754D9269}" type="presOf" srcId="{AE81380F-8733-4D6A-A9A3-1BC41B088235}" destId="{6AAEFC0A-D3D7-4909-9A9D-77C819D58F93}" srcOrd="0" destOrd="0" presId="urn:microsoft.com/office/officeart/2005/8/layout/chevron2"/>
    <dgm:cxn modelId="{DBE4BE81-DE74-45D1-8717-EF7219C1F902}" srcId="{4037DC57-8493-4FD2-898F-5F5BD424CE57}" destId="{EA4B4A8E-5BB0-42EF-BB9D-47219360B9FE}" srcOrd="2" destOrd="0" parTransId="{7D304880-152C-476E-9316-BB6124FD0BD0}" sibTransId="{03A5699D-28C0-4CC4-8740-73CB7D821782}"/>
    <dgm:cxn modelId="{66923469-CEB7-4D62-93EF-5CA1AE015010}" srcId="{4B580F0E-D2F7-4825-8270-8AA38D23E27E}" destId="{4037DC57-8493-4FD2-898F-5F5BD424CE57}" srcOrd="0" destOrd="0" parTransId="{FB093CB6-1301-4119-A593-E37CDFBD6DE1}" sibTransId="{EE19CB19-402F-44F9-9640-7905D8FDE3E9}"/>
    <dgm:cxn modelId="{82BBC672-5377-4B4D-A5C5-10EF35E0947B}" type="presOf" srcId="{E7B0C7A1-26E2-440F-9047-851F87380EEF}" destId="{E4BB1BF1-C5A9-4722-84DF-F6B6B4AB0913}" srcOrd="0" destOrd="0" presId="urn:microsoft.com/office/officeart/2005/8/layout/chevron2"/>
    <dgm:cxn modelId="{B706E147-61B5-41C6-BCFC-E757B68FD1F2}" srcId="{4B580F0E-D2F7-4825-8270-8AA38D23E27E}" destId="{B06BA49E-C417-426F-8033-AABA513618E1}" srcOrd="1" destOrd="0" parTransId="{A3B3F7F8-599D-460D-A73D-EF0B600C3751}" sibTransId="{C7DDE55B-A6BA-45FA-A5DF-2BFF8E3CFBC9}"/>
    <dgm:cxn modelId="{FAD97A9F-B5E8-400D-BAEF-03D2B500FB04}" srcId="{4B580F0E-D2F7-4825-8270-8AA38D23E27E}" destId="{34B955BD-9215-4952-A01F-D94B405D4BAB}" srcOrd="2" destOrd="0" parTransId="{0C79AC80-D7A6-444F-8D04-2F4F9ABEF729}" sibTransId="{417080B6-5BAF-49F2-9741-573B72C48F28}"/>
    <dgm:cxn modelId="{00C8B296-7DA9-4DA9-BFFB-3E8A9E057900}" srcId="{B06BA49E-C417-426F-8033-AABA513618E1}" destId="{B9B26A0A-C195-4D29-A8C8-624CA6ADF744}" srcOrd="1" destOrd="0" parTransId="{F5F24502-42E1-41BC-8F13-532ABAB752DE}" sibTransId="{2D51504F-4150-4EAD-A224-94341361BDC4}"/>
    <dgm:cxn modelId="{2926B1DE-D7A1-448C-88AE-348673D1A34C}" type="presOf" srcId="{0618A557-B6A3-4F90-80D9-26EBB2C79F5C}" destId="{EE5B3984-ADFF-4D17-9915-44074CE685CE}" srcOrd="0" destOrd="1" presId="urn:microsoft.com/office/officeart/2005/8/layout/chevron2"/>
    <dgm:cxn modelId="{6D214DC8-9455-4B03-A541-C384F79AF8F3}" type="presOf" srcId="{EA4B4A8E-5BB0-42EF-BB9D-47219360B9FE}" destId="{6AAEFC0A-D3D7-4909-9A9D-77C819D58F93}" srcOrd="0" destOrd="2" presId="urn:microsoft.com/office/officeart/2005/8/layout/chevron2"/>
    <dgm:cxn modelId="{B9BC56A3-5D8F-4CD8-BBDA-9E77B5736D33}" srcId="{34B955BD-9215-4952-A01F-D94B405D4BAB}" destId="{0618A557-B6A3-4F90-80D9-26EBB2C79F5C}" srcOrd="1" destOrd="0" parTransId="{96AF8F2C-3522-4C43-8885-CE886CEF040E}" sibTransId="{FDEDBFEE-5188-4B0A-B3A1-2B32A1D4B785}"/>
    <dgm:cxn modelId="{A771A9B9-6F1E-4816-85E9-BE36973492E0}" type="presOf" srcId="{34B955BD-9215-4952-A01F-D94B405D4BAB}" destId="{D590A15E-B3D3-4388-BDC5-43C0639CB88B}" srcOrd="0" destOrd="0" presId="urn:microsoft.com/office/officeart/2005/8/layout/chevron2"/>
    <dgm:cxn modelId="{88188D98-3A3E-4B3F-B217-9E88CA6C282F}" type="presOf" srcId="{B4D65F86-A2C0-4A54-8499-879D951CFDC1}" destId="{6AAEFC0A-D3D7-4909-9A9D-77C819D58F93}" srcOrd="0" destOrd="1" presId="urn:microsoft.com/office/officeart/2005/8/layout/chevron2"/>
    <dgm:cxn modelId="{806D0B2F-88D2-44A1-AC55-2166051C9170}" srcId="{B06BA49E-C417-426F-8033-AABA513618E1}" destId="{E7B0C7A1-26E2-440F-9047-851F87380EEF}" srcOrd="0" destOrd="0" parTransId="{98541461-7858-4CE2-9551-A27A3581B935}" sibTransId="{8380052B-0FFC-430F-AD02-C605E10C03CA}"/>
    <dgm:cxn modelId="{D186EEE2-98AE-4156-9539-4679E5A5D0E8}" type="presParOf" srcId="{0887846B-EBF9-4D16-BFDC-B3B78B92744E}" destId="{0E625FCF-EDA5-4D57-BE68-78E067244F30}" srcOrd="0" destOrd="0" presId="urn:microsoft.com/office/officeart/2005/8/layout/chevron2"/>
    <dgm:cxn modelId="{D56CB4E5-93EE-4798-A845-E10112B098DF}" type="presParOf" srcId="{0E625FCF-EDA5-4D57-BE68-78E067244F30}" destId="{175C04BC-CEC6-43AA-86D7-BEC8867EDB25}" srcOrd="0" destOrd="0" presId="urn:microsoft.com/office/officeart/2005/8/layout/chevron2"/>
    <dgm:cxn modelId="{B53E6953-BD45-4AB4-BD2E-95E033F8FECA}" type="presParOf" srcId="{0E625FCF-EDA5-4D57-BE68-78E067244F30}" destId="{6AAEFC0A-D3D7-4909-9A9D-77C819D58F93}" srcOrd="1" destOrd="0" presId="urn:microsoft.com/office/officeart/2005/8/layout/chevron2"/>
    <dgm:cxn modelId="{D92D5E88-1D4F-40F8-9223-86B7E8DCCA02}" type="presParOf" srcId="{0887846B-EBF9-4D16-BFDC-B3B78B92744E}" destId="{0EC93BD6-9C8B-4EE2-BEF6-FF7273DCB3C6}" srcOrd="1" destOrd="0" presId="urn:microsoft.com/office/officeart/2005/8/layout/chevron2"/>
    <dgm:cxn modelId="{9D08D83C-787C-41BE-A197-A2791A7E978A}" type="presParOf" srcId="{0887846B-EBF9-4D16-BFDC-B3B78B92744E}" destId="{ADF90A18-AB33-48E4-A9E9-4BDA49759E00}" srcOrd="2" destOrd="0" presId="urn:microsoft.com/office/officeart/2005/8/layout/chevron2"/>
    <dgm:cxn modelId="{F987D94D-8371-4B1B-933D-AF4431434F4A}" type="presParOf" srcId="{ADF90A18-AB33-48E4-A9E9-4BDA49759E00}" destId="{0AFCEE97-89EB-4FF6-81A1-79A13F01338B}" srcOrd="0" destOrd="0" presId="urn:microsoft.com/office/officeart/2005/8/layout/chevron2"/>
    <dgm:cxn modelId="{18854AA9-65F7-4B01-ABDC-72229C3596C1}" type="presParOf" srcId="{ADF90A18-AB33-48E4-A9E9-4BDA49759E00}" destId="{E4BB1BF1-C5A9-4722-84DF-F6B6B4AB0913}" srcOrd="1" destOrd="0" presId="urn:microsoft.com/office/officeart/2005/8/layout/chevron2"/>
    <dgm:cxn modelId="{9C4EE423-D06F-4F23-B100-3655C38770B8}" type="presParOf" srcId="{0887846B-EBF9-4D16-BFDC-B3B78B92744E}" destId="{BEED2CF3-28A1-4DFD-9BDC-4D86BBAB1A78}" srcOrd="3" destOrd="0" presId="urn:microsoft.com/office/officeart/2005/8/layout/chevron2"/>
    <dgm:cxn modelId="{6DAF497E-A8E3-430E-9C4D-16A1C646AD7F}" type="presParOf" srcId="{0887846B-EBF9-4D16-BFDC-B3B78B92744E}" destId="{3957FDDD-7385-4907-9CF9-143B16C98387}" srcOrd="4" destOrd="0" presId="urn:microsoft.com/office/officeart/2005/8/layout/chevron2"/>
    <dgm:cxn modelId="{97CC5813-5F7A-49D4-B1B4-D58B5A3331CB}" type="presParOf" srcId="{3957FDDD-7385-4907-9CF9-143B16C98387}" destId="{D590A15E-B3D3-4388-BDC5-43C0639CB88B}" srcOrd="0" destOrd="0" presId="urn:microsoft.com/office/officeart/2005/8/layout/chevron2"/>
    <dgm:cxn modelId="{AD4FFD8D-0AA3-4356-8DB8-E2C119B2DE79}" type="presParOf" srcId="{3957FDDD-7385-4907-9CF9-143B16C98387}" destId="{EE5B3984-ADFF-4D17-9915-44074CE685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C6B99C-5D62-4B01-8DAB-FDCB39BD0EC6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CEBA31-40DA-4067-84E9-C0F168ECA222}">
      <dgm:prSet phldrT="[Text]"/>
      <dgm:spPr/>
      <dgm:t>
        <a:bodyPr/>
        <a:lstStyle/>
        <a:p>
          <a:r>
            <a:rPr lang="en-US" dirty="0" smtClean="0"/>
            <a:t>Experience: Socio-cultural &amp; economics</a:t>
          </a:r>
          <a:endParaRPr lang="en-US" dirty="0"/>
        </a:p>
      </dgm:t>
    </dgm:pt>
    <dgm:pt modelId="{40DAC8AE-0B98-43D1-86ED-EC097C3633E6}" type="parTrans" cxnId="{038D8548-C981-42F7-AADA-82ECFC039796}">
      <dgm:prSet/>
      <dgm:spPr/>
      <dgm:t>
        <a:bodyPr/>
        <a:lstStyle/>
        <a:p>
          <a:endParaRPr lang="en-US"/>
        </a:p>
      </dgm:t>
    </dgm:pt>
    <dgm:pt modelId="{A5EC1B87-6AB5-4A8A-AEC2-64A98DCF8B62}" type="sibTrans" cxnId="{038D8548-C981-42F7-AADA-82ECFC039796}">
      <dgm:prSet/>
      <dgm:spPr/>
      <dgm:t>
        <a:bodyPr/>
        <a:lstStyle/>
        <a:p>
          <a:endParaRPr lang="en-US"/>
        </a:p>
      </dgm:t>
    </dgm:pt>
    <dgm:pt modelId="{521025A4-3EF4-4973-873F-0E5424756BB0}">
      <dgm:prSet phldrT="[Text]"/>
      <dgm:spPr/>
      <dgm:t>
        <a:bodyPr/>
        <a:lstStyle/>
        <a:p>
          <a:r>
            <a:rPr lang="en-US" dirty="0" smtClean="0"/>
            <a:t>Use/Access: Products &amp; Services </a:t>
          </a:r>
          <a:endParaRPr lang="en-US" dirty="0"/>
        </a:p>
      </dgm:t>
    </dgm:pt>
    <dgm:pt modelId="{85F5D47D-7E81-4EFC-A97A-C041230613A5}" type="parTrans" cxnId="{95F8A5E4-51B2-480E-B616-90DA23F73453}">
      <dgm:prSet/>
      <dgm:spPr/>
      <dgm:t>
        <a:bodyPr/>
        <a:lstStyle/>
        <a:p>
          <a:endParaRPr lang="en-US"/>
        </a:p>
      </dgm:t>
    </dgm:pt>
    <dgm:pt modelId="{3A4DB66B-F2BD-431F-BC17-C9180367F74A}" type="sibTrans" cxnId="{95F8A5E4-51B2-480E-B616-90DA23F73453}">
      <dgm:prSet/>
      <dgm:spPr/>
      <dgm:t>
        <a:bodyPr/>
        <a:lstStyle/>
        <a:p>
          <a:endParaRPr lang="en-US"/>
        </a:p>
      </dgm:t>
    </dgm:pt>
    <dgm:pt modelId="{CD04C612-B3BB-43AB-B40D-AEF2A3A94BA5}">
      <dgm:prSet phldrT="[Text]"/>
      <dgm:spPr/>
      <dgm:t>
        <a:bodyPr/>
        <a:lstStyle/>
        <a:p>
          <a:r>
            <a:rPr lang="en-US" dirty="0" smtClean="0"/>
            <a:t>Policy, Practice &amp; Lessons</a:t>
          </a:r>
          <a:endParaRPr lang="en-US" dirty="0"/>
        </a:p>
      </dgm:t>
    </dgm:pt>
    <dgm:pt modelId="{EB2C3482-8333-4568-B87B-DDD77E62FE1A}" type="parTrans" cxnId="{9A73B05C-6C34-4508-B40D-7A37E65D358A}">
      <dgm:prSet/>
      <dgm:spPr/>
      <dgm:t>
        <a:bodyPr/>
        <a:lstStyle/>
        <a:p>
          <a:endParaRPr lang="en-US"/>
        </a:p>
      </dgm:t>
    </dgm:pt>
    <dgm:pt modelId="{7E63770D-8B73-4CB5-AF8B-0CAD500494BF}" type="sibTrans" cxnId="{9A73B05C-6C34-4508-B40D-7A37E65D358A}">
      <dgm:prSet/>
      <dgm:spPr/>
      <dgm:t>
        <a:bodyPr/>
        <a:lstStyle/>
        <a:p>
          <a:endParaRPr lang="en-US"/>
        </a:p>
      </dgm:t>
    </dgm:pt>
    <dgm:pt modelId="{EF6A4A32-A33B-46C5-872D-9CCEDC7276C8}">
      <dgm:prSet phldrT="[Text]"/>
      <dgm:spPr/>
      <dgm:t>
        <a:bodyPr/>
        <a:lstStyle/>
        <a:p>
          <a:r>
            <a:rPr lang="en-US" dirty="0" smtClean="0"/>
            <a:t>IMPACT</a:t>
          </a:r>
          <a:endParaRPr lang="en-US" dirty="0"/>
        </a:p>
      </dgm:t>
    </dgm:pt>
    <dgm:pt modelId="{C3FC6423-5EBA-426F-AA01-46EF0617A8F9}" type="parTrans" cxnId="{929C5D8C-CB66-4454-96C3-233B770BB594}">
      <dgm:prSet/>
      <dgm:spPr/>
      <dgm:t>
        <a:bodyPr/>
        <a:lstStyle/>
        <a:p>
          <a:endParaRPr lang="en-US"/>
        </a:p>
      </dgm:t>
    </dgm:pt>
    <dgm:pt modelId="{7ADAA9C8-F0EC-4BCE-BCA0-9131F8C49DF8}" type="sibTrans" cxnId="{929C5D8C-CB66-4454-96C3-233B770BB594}">
      <dgm:prSet/>
      <dgm:spPr/>
      <dgm:t>
        <a:bodyPr/>
        <a:lstStyle/>
        <a:p>
          <a:endParaRPr lang="en-US"/>
        </a:p>
      </dgm:t>
    </dgm:pt>
    <dgm:pt modelId="{74C8C297-0D8A-4496-967E-7A0F8CED3A81}" type="pres">
      <dgm:prSet presAssocID="{5AC6B99C-5D62-4B01-8DAB-FDCB39BD0EC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00963C-3421-42F6-9BE3-19C450D8AC42}" type="pres">
      <dgm:prSet presAssocID="{5AC6B99C-5D62-4B01-8DAB-FDCB39BD0EC6}" presName="ellipse" presStyleLbl="trBgShp" presStyleIdx="0" presStyleCnt="1"/>
      <dgm:spPr/>
    </dgm:pt>
    <dgm:pt modelId="{47EC4586-752B-49B5-BA3A-514A88592FAD}" type="pres">
      <dgm:prSet presAssocID="{5AC6B99C-5D62-4B01-8DAB-FDCB39BD0EC6}" presName="arrow1" presStyleLbl="fgShp" presStyleIdx="0" presStyleCnt="1"/>
      <dgm:spPr/>
    </dgm:pt>
    <dgm:pt modelId="{D27C3026-035D-4B5A-B9A6-F3B0D156EB9F}" type="pres">
      <dgm:prSet presAssocID="{5AC6B99C-5D62-4B01-8DAB-FDCB39BD0EC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34EBB-3E0A-4522-9582-1BC24540BBA5}" type="pres">
      <dgm:prSet presAssocID="{521025A4-3EF4-4973-873F-0E5424756BB0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602F2-53C2-4788-8319-D2AB3A3C354B}" type="pres">
      <dgm:prSet presAssocID="{CD04C612-B3BB-43AB-B40D-AEF2A3A94BA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9886A-1C3D-4034-8B45-4650AF1738BA}" type="pres">
      <dgm:prSet presAssocID="{EF6A4A32-A33B-46C5-872D-9CCEDC7276C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8B203-4180-4CCA-8E3B-F6A559058154}" type="pres">
      <dgm:prSet presAssocID="{5AC6B99C-5D62-4B01-8DAB-FDCB39BD0EC6}" presName="funnel" presStyleLbl="trAlignAcc1" presStyleIdx="0" presStyleCnt="1"/>
      <dgm:spPr/>
    </dgm:pt>
  </dgm:ptLst>
  <dgm:cxnLst>
    <dgm:cxn modelId="{473331F7-B7BE-4028-BB37-DFF43EECB80A}" type="presOf" srcId="{08CEBA31-40DA-4067-84E9-C0F168ECA222}" destId="{7D59886A-1C3D-4034-8B45-4650AF1738BA}" srcOrd="0" destOrd="0" presId="urn:microsoft.com/office/officeart/2005/8/layout/funnel1"/>
    <dgm:cxn modelId="{2210BACA-1CC3-48E2-B340-63D82A364E94}" type="presOf" srcId="{EF6A4A32-A33B-46C5-872D-9CCEDC7276C8}" destId="{D27C3026-035D-4B5A-B9A6-F3B0D156EB9F}" srcOrd="0" destOrd="0" presId="urn:microsoft.com/office/officeart/2005/8/layout/funnel1"/>
    <dgm:cxn modelId="{038D8548-C981-42F7-AADA-82ECFC039796}" srcId="{5AC6B99C-5D62-4B01-8DAB-FDCB39BD0EC6}" destId="{08CEBA31-40DA-4067-84E9-C0F168ECA222}" srcOrd="0" destOrd="0" parTransId="{40DAC8AE-0B98-43D1-86ED-EC097C3633E6}" sibTransId="{A5EC1B87-6AB5-4A8A-AEC2-64A98DCF8B62}"/>
    <dgm:cxn modelId="{9A73B05C-6C34-4508-B40D-7A37E65D358A}" srcId="{5AC6B99C-5D62-4B01-8DAB-FDCB39BD0EC6}" destId="{CD04C612-B3BB-43AB-B40D-AEF2A3A94BA5}" srcOrd="2" destOrd="0" parTransId="{EB2C3482-8333-4568-B87B-DDD77E62FE1A}" sibTransId="{7E63770D-8B73-4CB5-AF8B-0CAD500494BF}"/>
    <dgm:cxn modelId="{F7A25B1E-C3CB-4BAD-86E5-EF4209FA76C9}" type="presOf" srcId="{5AC6B99C-5D62-4B01-8DAB-FDCB39BD0EC6}" destId="{74C8C297-0D8A-4496-967E-7A0F8CED3A81}" srcOrd="0" destOrd="0" presId="urn:microsoft.com/office/officeart/2005/8/layout/funnel1"/>
    <dgm:cxn modelId="{062085E3-1DF2-4C54-80E0-22A8F9001E75}" type="presOf" srcId="{521025A4-3EF4-4973-873F-0E5424756BB0}" destId="{E62602F2-53C2-4788-8319-D2AB3A3C354B}" srcOrd="0" destOrd="0" presId="urn:microsoft.com/office/officeart/2005/8/layout/funnel1"/>
    <dgm:cxn modelId="{DD7EC6AC-71B5-4345-895A-AF22699A9653}" type="presOf" srcId="{CD04C612-B3BB-43AB-B40D-AEF2A3A94BA5}" destId="{1AE34EBB-3E0A-4522-9582-1BC24540BBA5}" srcOrd="0" destOrd="0" presId="urn:microsoft.com/office/officeart/2005/8/layout/funnel1"/>
    <dgm:cxn modelId="{95F8A5E4-51B2-480E-B616-90DA23F73453}" srcId="{5AC6B99C-5D62-4B01-8DAB-FDCB39BD0EC6}" destId="{521025A4-3EF4-4973-873F-0E5424756BB0}" srcOrd="1" destOrd="0" parTransId="{85F5D47D-7E81-4EFC-A97A-C041230613A5}" sibTransId="{3A4DB66B-F2BD-431F-BC17-C9180367F74A}"/>
    <dgm:cxn modelId="{929C5D8C-CB66-4454-96C3-233B770BB594}" srcId="{5AC6B99C-5D62-4B01-8DAB-FDCB39BD0EC6}" destId="{EF6A4A32-A33B-46C5-872D-9CCEDC7276C8}" srcOrd="3" destOrd="0" parTransId="{C3FC6423-5EBA-426F-AA01-46EF0617A8F9}" sibTransId="{7ADAA9C8-F0EC-4BCE-BCA0-9131F8C49DF8}"/>
    <dgm:cxn modelId="{6251EA2B-9674-4AFD-8299-2BAC917E7D46}" type="presParOf" srcId="{74C8C297-0D8A-4496-967E-7A0F8CED3A81}" destId="{EB00963C-3421-42F6-9BE3-19C450D8AC42}" srcOrd="0" destOrd="0" presId="urn:microsoft.com/office/officeart/2005/8/layout/funnel1"/>
    <dgm:cxn modelId="{42D147D4-BC03-47BC-8FC6-227F23622943}" type="presParOf" srcId="{74C8C297-0D8A-4496-967E-7A0F8CED3A81}" destId="{47EC4586-752B-49B5-BA3A-514A88592FAD}" srcOrd="1" destOrd="0" presId="urn:microsoft.com/office/officeart/2005/8/layout/funnel1"/>
    <dgm:cxn modelId="{FD84B7F1-9D1F-402E-9078-527948A94AA8}" type="presParOf" srcId="{74C8C297-0D8A-4496-967E-7A0F8CED3A81}" destId="{D27C3026-035D-4B5A-B9A6-F3B0D156EB9F}" srcOrd="2" destOrd="0" presId="urn:microsoft.com/office/officeart/2005/8/layout/funnel1"/>
    <dgm:cxn modelId="{51F8876C-5B39-4FCC-A8BF-89B012F064DD}" type="presParOf" srcId="{74C8C297-0D8A-4496-967E-7A0F8CED3A81}" destId="{1AE34EBB-3E0A-4522-9582-1BC24540BBA5}" srcOrd="3" destOrd="0" presId="urn:microsoft.com/office/officeart/2005/8/layout/funnel1"/>
    <dgm:cxn modelId="{86808B05-1E28-4380-ACA9-5B86C0998373}" type="presParOf" srcId="{74C8C297-0D8A-4496-967E-7A0F8CED3A81}" destId="{E62602F2-53C2-4788-8319-D2AB3A3C354B}" srcOrd="4" destOrd="0" presId="urn:microsoft.com/office/officeart/2005/8/layout/funnel1"/>
    <dgm:cxn modelId="{406B85C4-816B-4308-9898-0CA0E120C871}" type="presParOf" srcId="{74C8C297-0D8A-4496-967E-7A0F8CED3A81}" destId="{7D59886A-1C3D-4034-8B45-4650AF1738BA}" srcOrd="5" destOrd="0" presId="urn:microsoft.com/office/officeart/2005/8/layout/funnel1"/>
    <dgm:cxn modelId="{2E4785B7-8894-48FA-92EC-B0FEC971585E}" type="presParOf" srcId="{74C8C297-0D8A-4496-967E-7A0F8CED3A81}" destId="{ADC8B203-4180-4CCA-8E3B-F6A55905815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C04BC-CEC6-43AA-86D7-BEC8867EDB25}">
      <dsp:nvSpPr>
        <dsp:cNvPr id="0" name=""/>
        <dsp:cNvSpPr/>
      </dsp:nvSpPr>
      <dsp:spPr>
        <a:xfrm rot="5400000">
          <a:off x="-259133" y="260866"/>
          <a:ext cx="1727559" cy="1209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Context</a:t>
          </a:r>
          <a:endParaRPr lang="en-US" sz="1100" kern="1200" dirty="0"/>
        </a:p>
      </dsp:txBody>
      <dsp:txXfrm rot="-5400000">
        <a:off x="2" y="606378"/>
        <a:ext cx="1209291" cy="518268"/>
      </dsp:txXfrm>
    </dsp:sp>
    <dsp:sp modelId="{6AAEFC0A-D3D7-4909-9A9D-77C819D58F93}">
      <dsp:nvSpPr>
        <dsp:cNvPr id="0" name=""/>
        <dsp:cNvSpPr/>
      </dsp:nvSpPr>
      <dsp:spPr>
        <a:xfrm rot="5400000">
          <a:off x="3792863" y="-2581840"/>
          <a:ext cx="1122913" cy="62900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Understanding Context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Literature Review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Conceptualization</a:t>
          </a:r>
          <a:endParaRPr lang="en-US" sz="2200" kern="1200" dirty="0"/>
        </a:p>
      </dsp:txBody>
      <dsp:txXfrm rot="-5400000">
        <a:off x="1209291" y="56548"/>
        <a:ext cx="6235242" cy="1013281"/>
      </dsp:txXfrm>
    </dsp:sp>
    <dsp:sp modelId="{0AFCEE97-89EB-4FF6-81A1-79A13F01338B}">
      <dsp:nvSpPr>
        <dsp:cNvPr id="0" name=""/>
        <dsp:cNvSpPr/>
      </dsp:nvSpPr>
      <dsp:spPr>
        <a:xfrm rot="5400000">
          <a:off x="-259133" y="1795654"/>
          <a:ext cx="1727559" cy="1209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Knowledge Building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-5400000">
        <a:off x="2" y="2141166"/>
        <a:ext cx="1209291" cy="518268"/>
      </dsp:txXfrm>
    </dsp:sp>
    <dsp:sp modelId="{E4BB1BF1-C5A9-4722-84DF-F6B6B4AB0913}">
      <dsp:nvSpPr>
        <dsp:cNvPr id="0" name=""/>
        <dsp:cNvSpPr/>
      </dsp:nvSpPr>
      <dsp:spPr>
        <a:xfrm rot="5400000">
          <a:off x="3792863" y="-1047052"/>
          <a:ext cx="1122913" cy="62900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Design (Methodology)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Field Work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Workshop</a:t>
          </a:r>
          <a:endParaRPr lang="en-US" sz="2200" kern="1200" dirty="0"/>
        </a:p>
      </dsp:txBody>
      <dsp:txXfrm rot="-5400000">
        <a:off x="1209291" y="1591336"/>
        <a:ext cx="6235242" cy="1013281"/>
      </dsp:txXfrm>
    </dsp:sp>
    <dsp:sp modelId="{D590A15E-B3D3-4388-BDC5-43C0639CB88B}">
      <dsp:nvSpPr>
        <dsp:cNvPr id="0" name=""/>
        <dsp:cNvSpPr/>
      </dsp:nvSpPr>
      <dsp:spPr>
        <a:xfrm rot="5400000">
          <a:off x="-259133" y="3330442"/>
          <a:ext cx="1727559" cy="1209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Impact</a:t>
          </a:r>
          <a:endParaRPr lang="en-US" sz="1100" kern="1200" dirty="0"/>
        </a:p>
      </dsp:txBody>
      <dsp:txXfrm rot="-5400000">
        <a:off x="2" y="3675954"/>
        <a:ext cx="1209291" cy="518268"/>
      </dsp:txXfrm>
    </dsp:sp>
    <dsp:sp modelId="{EE5B3984-ADFF-4D17-9915-44074CE685CE}">
      <dsp:nvSpPr>
        <dsp:cNvPr id="0" name=""/>
        <dsp:cNvSpPr/>
      </dsp:nvSpPr>
      <dsp:spPr>
        <a:xfrm rot="5400000">
          <a:off x="3792863" y="487736"/>
          <a:ext cx="1122913" cy="62900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Documentation/Dissemination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Policy and Program Implications</a:t>
          </a:r>
          <a:endParaRPr lang="en-US" sz="2200" kern="1200" dirty="0"/>
        </a:p>
      </dsp:txBody>
      <dsp:txXfrm rot="-5400000">
        <a:off x="1209291" y="3126124"/>
        <a:ext cx="6235242" cy="1013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0963C-3421-42F6-9BE3-19C450D8AC42}">
      <dsp:nvSpPr>
        <dsp:cNvPr id="0" name=""/>
        <dsp:cNvSpPr/>
      </dsp:nvSpPr>
      <dsp:spPr>
        <a:xfrm>
          <a:off x="2284613" y="183867"/>
          <a:ext cx="3649057" cy="126726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C4586-752B-49B5-BA3A-514A88592FAD}">
      <dsp:nvSpPr>
        <dsp:cNvPr id="0" name=""/>
        <dsp:cNvSpPr/>
      </dsp:nvSpPr>
      <dsp:spPr>
        <a:xfrm>
          <a:off x="3761209" y="3286980"/>
          <a:ext cx="707181" cy="45259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C3026-035D-4B5A-B9A6-F3B0D156EB9F}">
      <dsp:nvSpPr>
        <dsp:cNvPr id="0" name=""/>
        <dsp:cNvSpPr/>
      </dsp:nvSpPr>
      <dsp:spPr>
        <a:xfrm>
          <a:off x="2417563" y="3649057"/>
          <a:ext cx="3394472" cy="84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IMPACT</a:t>
          </a:r>
          <a:endParaRPr lang="en-US" sz="3100" kern="1200" dirty="0"/>
        </a:p>
      </dsp:txBody>
      <dsp:txXfrm>
        <a:off x="2417563" y="3649057"/>
        <a:ext cx="3394472" cy="848618"/>
      </dsp:txXfrm>
    </dsp:sp>
    <dsp:sp modelId="{1AE34EBB-3E0A-4522-9582-1BC24540BBA5}">
      <dsp:nvSpPr>
        <dsp:cNvPr id="0" name=""/>
        <dsp:cNvSpPr/>
      </dsp:nvSpPr>
      <dsp:spPr>
        <a:xfrm>
          <a:off x="3611286" y="1549010"/>
          <a:ext cx="1272927" cy="1272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Policy, Practice &amp; Lessons</a:t>
          </a:r>
          <a:endParaRPr lang="en-US" sz="1200" kern="1200" dirty="0"/>
        </a:p>
      </dsp:txBody>
      <dsp:txXfrm>
        <a:off x="3797702" y="1735426"/>
        <a:ext cx="900095" cy="900095"/>
      </dsp:txXfrm>
    </dsp:sp>
    <dsp:sp modelId="{E62602F2-53C2-4788-8319-D2AB3A3C354B}">
      <dsp:nvSpPr>
        <dsp:cNvPr id="0" name=""/>
        <dsp:cNvSpPr/>
      </dsp:nvSpPr>
      <dsp:spPr>
        <a:xfrm>
          <a:off x="2700436" y="594032"/>
          <a:ext cx="1272927" cy="1272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Use/Access: Products &amp; Services </a:t>
          </a:r>
          <a:endParaRPr lang="en-US" sz="1200" kern="1200" dirty="0"/>
        </a:p>
      </dsp:txBody>
      <dsp:txXfrm>
        <a:off x="2886852" y="780448"/>
        <a:ext cx="900095" cy="900095"/>
      </dsp:txXfrm>
    </dsp:sp>
    <dsp:sp modelId="{7D59886A-1C3D-4034-8B45-4650AF1738BA}">
      <dsp:nvSpPr>
        <dsp:cNvPr id="0" name=""/>
        <dsp:cNvSpPr/>
      </dsp:nvSpPr>
      <dsp:spPr>
        <a:xfrm>
          <a:off x="4001650" y="286267"/>
          <a:ext cx="1272927" cy="1272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Experience: Socio-cultural &amp; economics</a:t>
          </a:r>
          <a:endParaRPr lang="en-US" sz="1200" kern="1200" dirty="0"/>
        </a:p>
      </dsp:txBody>
      <dsp:txXfrm>
        <a:off x="4188066" y="472683"/>
        <a:ext cx="900095" cy="900095"/>
      </dsp:txXfrm>
    </dsp:sp>
    <dsp:sp modelId="{ADC8B203-4180-4CCA-8E3B-F6A559058154}">
      <dsp:nvSpPr>
        <dsp:cNvPr id="0" name=""/>
        <dsp:cNvSpPr/>
      </dsp:nvSpPr>
      <dsp:spPr>
        <a:xfrm>
          <a:off x="2134691" y="28287"/>
          <a:ext cx="3960217" cy="31681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A33-1F36-455A-9FF0-ECED7BDC108E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782CCDF5-C085-4C63-9279-7F4D9DACB6F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A33-1F36-455A-9FF0-ECED7BDC108E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CDF5-C085-4C63-9279-7F4D9DACB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A33-1F36-455A-9FF0-ECED7BDC108E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782CCDF5-C085-4C63-9279-7F4D9DACB6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A33-1F36-455A-9FF0-ECED7BDC108E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CDF5-C085-4C63-9279-7F4D9DACB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A33-1F36-455A-9FF0-ECED7BDC108E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782CCDF5-C085-4C63-9279-7F4D9DACB6F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A33-1F36-455A-9FF0-ECED7BDC108E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CDF5-C085-4C63-9279-7F4D9DACB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A33-1F36-455A-9FF0-ECED7BDC108E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CDF5-C085-4C63-9279-7F4D9DACB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A33-1F36-455A-9FF0-ECED7BDC108E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CDF5-C085-4C63-9279-7F4D9DACB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A33-1F36-455A-9FF0-ECED7BDC108E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CDF5-C085-4C63-9279-7F4D9DACB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A33-1F36-455A-9FF0-ECED7BDC108E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CDF5-C085-4C63-9279-7F4D9DACB6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A33-1F36-455A-9FF0-ECED7BDC108E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CDF5-C085-4C63-9279-7F4D9DACB6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C8EFA33-1F36-455A-9FF0-ECED7BDC108E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82CCDF5-C085-4C63-9279-7F4D9DACB6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The Use of Mobile Money Services and Platforms among the Visually Impaired in Kenya: Preliminary Themes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106" y="4648200"/>
            <a:ext cx="8068570" cy="914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Researchers</a:t>
            </a:r>
            <a:r>
              <a:rPr lang="en-US" dirty="0" smtClean="0"/>
              <a:t>: Dr. </a:t>
            </a:r>
            <a:r>
              <a:rPr lang="en-US" dirty="0" err="1" smtClean="0"/>
              <a:t>Ndunge</a:t>
            </a:r>
            <a:r>
              <a:rPr lang="en-US" dirty="0" smtClean="0"/>
              <a:t> </a:t>
            </a:r>
            <a:r>
              <a:rPr lang="en-US" dirty="0" err="1" smtClean="0"/>
              <a:t>Kiiti</a:t>
            </a:r>
            <a:r>
              <a:rPr lang="en-US" dirty="0" smtClean="0"/>
              <a:t> (Houghton College, NY) and Dr. Jane </a:t>
            </a:r>
            <a:r>
              <a:rPr lang="en-US" dirty="0" err="1" smtClean="0"/>
              <a:t>Mutinda</a:t>
            </a:r>
            <a:r>
              <a:rPr lang="en-US" dirty="0" smtClean="0"/>
              <a:t> (Kenyatta University, Kenya)</a:t>
            </a:r>
          </a:p>
          <a:p>
            <a:r>
              <a:rPr lang="en-US" dirty="0" smtClean="0"/>
              <a:t>IMTFI Conference 2012</a:t>
            </a:r>
            <a:endParaRPr lang="en-US" dirty="0"/>
          </a:p>
        </p:txBody>
      </p:sp>
      <p:pic>
        <p:nvPicPr>
          <p:cNvPr id="5" name="Picture 2" descr="C:\Users\Ndunge\Desktop\research pictures\DSC00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1971"/>
            <a:ext cx="2467869" cy="18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Ndunge\Desktop\research pictures\DSC00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51971"/>
            <a:ext cx="2467869" cy="18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1971"/>
            <a:ext cx="2467869" cy="185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37957" r="-158" b="43026"/>
          <a:stretch/>
        </p:blipFill>
        <p:spPr>
          <a:xfrm>
            <a:off x="0" y="1"/>
            <a:ext cx="9158514" cy="130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Themes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Opportunities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Quality of Life or Livelihood</a:t>
            </a:r>
          </a:p>
          <a:p>
            <a:r>
              <a:rPr lang="en-US" sz="2800" dirty="0" smtClean="0"/>
              <a:t>Integration/Inclusion</a:t>
            </a:r>
          </a:p>
          <a:p>
            <a:r>
              <a:rPr lang="en-US" sz="2800" dirty="0" smtClean="0"/>
              <a:t>Ability/Diversity</a:t>
            </a:r>
          </a:p>
          <a:p>
            <a:r>
              <a:rPr lang="en-US" sz="2800" dirty="0" smtClean="0"/>
              <a:t>Education/Training</a:t>
            </a:r>
          </a:p>
          <a:p>
            <a:r>
              <a:rPr lang="en-US" sz="2800" dirty="0" smtClean="0"/>
              <a:t>Resources	</a:t>
            </a:r>
          </a:p>
          <a:p>
            <a:r>
              <a:rPr lang="en-US" sz="2800" dirty="0" smtClean="0"/>
              <a:t>Relevant Initiatives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Obstacles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Poverty or Lack of Resources</a:t>
            </a:r>
          </a:p>
          <a:p>
            <a:r>
              <a:rPr lang="en-US" sz="2800" dirty="0" smtClean="0"/>
              <a:t>Isolation/Stigma</a:t>
            </a:r>
          </a:p>
          <a:p>
            <a:r>
              <a:rPr lang="en-US" sz="2800" dirty="0" smtClean="0"/>
              <a:t>Burden/Inability</a:t>
            </a:r>
          </a:p>
          <a:p>
            <a:r>
              <a:rPr lang="en-US" sz="2800" dirty="0" smtClean="0"/>
              <a:t>Illiteracy</a:t>
            </a:r>
          </a:p>
          <a:p>
            <a:r>
              <a:rPr lang="en-US" sz="2600" dirty="0" smtClean="0"/>
              <a:t>Commitment/Allocation</a:t>
            </a:r>
          </a:p>
          <a:p>
            <a:r>
              <a:rPr lang="en-US" sz="2800" dirty="0" smtClean="0"/>
              <a:t>Lack of Data/Evidence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89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37957" r="-158" b="43026"/>
          <a:stretch/>
        </p:blipFill>
        <p:spPr>
          <a:xfrm>
            <a:off x="0" y="1"/>
            <a:ext cx="9158514" cy="130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of Reflection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199" y="2286000"/>
            <a:ext cx="3657601" cy="42672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12000" dirty="0"/>
              <a:t>“We are only impaired, not disabled” </a:t>
            </a:r>
            <a:r>
              <a:rPr lang="en-US" sz="9600" dirty="0"/>
              <a:t>(Interviewee, personal communication, </a:t>
            </a:r>
            <a:r>
              <a:rPr lang="en-US" sz="9600" dirty="0" smtClean="0"/>
              <a:t>2012)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12000" dirty="0"/>
              <a:t>“We are people with special abilities” </a:t>
            </a:r>
            <a:r>
              <a:rPr lang="en-US" sz="9600" dirty="0"/>
              <a:t>(Interviewee, personal communication, 2012)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3600" dirty="0" smtClean="0"/>
              <a:t>“</a:t>
            </a: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11" name="Picture 2" descr="E:\Pictures\Roll1\DSCN07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89" y="2057400"/>
            <a:ext cx="498382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7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37957" r="-158" b="43026"/>
          <a:stretch/>
        </p:blipFill>
        <p:spPr>
          <a:xfrm>
            <a:off x="0" y="1"/>
            <a:ext cx="9158514" cy="130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of Reflection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9257" y="1600201"/>
            <a:ext cx="4259943" cy="4419600"/>
          </a:xfrm>
        </p:spPr>
        <p:txBody>
          <a:bodyPr>
            <a:normAutofit fontScale="25000" lnSpcReduction="20000"/>
          </a:bodyPr>
          <a:lstStyle/>
          <a:p>
            <a:r>
              <a:rPr lang="en-US" sz="12000" dirty="0"/>
              <a:t>“A person with any disability is entitled to access….appropriate means of communication…. materials and devices to overcome constraints arising from the person’s disability” </a:t>
            </a:r>
            <a:r>
              <a:rPr lang="en-US" sz="9600" dirty="0"/>
              <a:t>(Constitution of Kenya, 2010, p. 63) 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3074" name="Picture 2" descr="E:\Pictures\Roll1\DSCN0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8150" y="1885950"/>
            <a:ext cx="50292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37957" r="-158" b="43026"/>
          <a:stretch/>
        </p:blipFill>
        <p:spPr>
          <a:xfrm>
            <a:off x="0" y="1"/>
            <a:ext cx="9158514" cy="130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Technology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Opportunities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Affordability</a:t>
            </a:r>
          </a:p>
          <a:p>
            <a:r>
              <a:rPr lang="en-US" sz="2600" dirty="0" smtClean="0"/>
              <a:t>Independence/Privacy</a:t>
            </a:r>
          </a:p>
          <a:p>
            <a:r>
              <a:rPr lang="en-US" sz="2800" dirty="0" smtClean="0"/>
              <a:t>Security	</a:t>
            </a:r>
          </a:p>
          <a:p>
            <a:r>
              <a:rPr lang="en-US" sz="2800" dirty="0" smtClean="0"/>
              <a:t>Improve Livelihoods</a:t>
            </a:r>
          </a:p>
          <a:p>
            <a:r>
              <a:rPr lang="en-US" sz="2800" dirty="0" smtClean="0"/>
              <a:t>Diversification</a:t>
            </a:r>
          </a:p>
          <a:p>
            <a:r>
              <a:rPr lang="en-US" sz="2800" dirty="0" smtClean="0"/>
              <a:t>Policy</a:t>
            </a: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Obstacles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Cost/Expensive</a:t>
            </a:r>
          </a:p>
          <a:p>
            <a:r>
              <a:rPr lang="en-US" sz="2800" dirty="0" smtClean="0"/>
              <a:t>Lack of Autonomy</a:t>
            </a:r>
          </a:p>
          <a:p>
            <a:r>
              <a:rPr lang="en-US" sz="2800" dirty="0" smtClean="0"/>
              <a:t>Distrust/Fraud</a:t>
            </a:r>
          </a:p>
          <a:p>
            <a:r>
              <a:rPr lang="en-US" sz="2800" dirty="0" smtClean="0"/>
              <a:t>Poverty Cycle</a:t>
            </a:r>
          </a:p>
          <a:p>
            <a:r>
              <a:rPr lang="en-US" sz="2800" dirty="0" smtClean="0"/>
              <a:t>Network Power</a:t>
            </a:r>
          </a:p>
          <a:p>
            <a:r>
              <a:rPr lang="en-US" sz="2800" dirty="0" smtClean="0"/>
              <a:t>Reality/Practice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57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37957" r="-158" b="43026"/>
          <a:stretch/>
        </p:blipFill>
        <p:spPr>
          <a:xfrm>
            <a:off x="0" y="1"/>
            <a:ext cx="9158514" cy="130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of Reflection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80000" y="1600200"/>
            <a:ext cx="3606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5400" dirty="0" smtClean="0"/>
              <a:t>“Mobile </a:t>
            </a:r>
            <a:r>
              <a:rPr lang="en-US" sz="5400" dirty="0"/>
              <a:t>Banking is supposed to work for everyone, so it is paramount to provide access of these resources” </a:t>
            </a:r>
          </a:p>
          <a:p>
            <a:pPr marL="457200" lvl="1" indent="0">
              <a:buNone/>
            </a:pPr>
            <a:r>
              <a:rPr lang="en-US" sz="3400" dirty="0"/>
              <a:t>(Member Organization working with VIs, 2012)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26" name="Picture 2" descr="E:\Pictures\Roll1\DSCN06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5080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37957" r="-158" b="43026"/>
          <a:stretch/>
        </p:blipFill>
        <p:spPr>
          <a:xfrm>
            <a:off x="0" y="1"/>
            <a:ext cx="9158514" cy="130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of Reflection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 smtClean="0"/>
              <a:t>“Access </a:t>
            </a:r>
            <a:r>
              <a:rPr lang="en-US" sz="3600" dirty="0"/>
              <a:t>to Information is a Human Right—but VIs aren’t able to </a:t>
            </a:r>
            <a:r>
              <a:rPr lang="en-US" sz="3600" dirty="0" smtClean="0"/>
              <a:t>access” </a:t>
            </a:r>
            <a:r>
              <a:rPr lang="en-US" dirty="0" smtClean="0"/>
              <a:t>(Interviewee, personal communication, 2012)</a:t>
            </a:r>
            <a:r>
              <a:rPr lang="en-US" sz="3600" dirty="0" smtClean="0"/>
              <a:t> </a:t>
            </a:r>
            <a:endParaRPr lang="en-GB" sz="36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2050" name="Picture 2" descr="E:\Pictures\Roll1\DSCN0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4724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37957" r="-158" b="43026"/>
          <a:stretch/>
        </p:blipFill>
        <p:spPr>
          <a:xfrm>
            <a:off x="0" y="1"/>
            <a:ext cx="9158514" cy="130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Implications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Selected International Frameworks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 Convention on the Rights of Persons with Disabilities—2006 </a:t>
            </a:r>
            <a:r>
              <a:rPr lang="en-US" sz="2000" dirty="0" smtClean="0"/>
              <a:t>(Autonomy, Dignity, Equality, Inclusion, Respect of Difference)</a:t>
            </a:r>
          </a:p>
          <a:p>
            <a:r>
              <a:rPr lang="en-US" dirty="0" smtClean="0"/>
              <a:t>Africa Decade of Persons with Disabilities</a:t>
            </a:r>
          </a:p>
          <a:p>
            <a:r>
              <a:rPr lang="en-US" dirty="0" smtClean="0"/>
              <a:t>International </a:t>
            </a:r>
            <a:r>
              <a:rPr lang="en-US" dirty="0" err="1" smtClean="0"/>
              <a:t>Labour</a:t>
            </a:r>
            <a:r>
              <a:rPr lang="en-US" dirty="0" smtClean="0"/>
              <a:t> Organization (ILO) Convention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Selected National Frameworks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Constitution of Kenya</a:t>
            </a:r>
          </a:p>
          <a:p>
            <a:r>
              <a:rPr lang="en-US" dirty="0" smtClean="0"/>
              <a:t>State of Disabled People’s Rights in Kenya--2007</a:t>
            </a:r>
          </a:p>
          <a:p>
            <a:r>
              <a:rPr lang="en-US" dirty="0" smtClean="0"/>
              <a:t>The Persons with Disabilities Act—2003</a:t>
            </a:r>
          </a:p>
          <a:p>
            <a:r>
              <a:rPr lang="en-US" dirty="0" smtClean="0"/>
              <a:t>Vision 2030</a:t>
            </a:r>
          </a:p>
          <a:p>
            <a:r>
              <a:rPr lang="en-US" dirty="0" smtClean="0"/>
              <a:t>National Development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37957" r="-158" b="43026"/>
          <a:stretch/>
        </p:blipFill>
        <p:spPr>
          <a:xfrm>
            <a:off x="0" y="1"/>
            <a:ext cx="9158514" cy="130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Framework: WHO CBR Matrix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cbm.org/article/images/4464266_c35b607d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3634"/>
            <a:ext cx="7315200" cy="486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0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37957" r="-158" b="43026"/>
          <a:stretch/>
        </p:blipFill>
        <p:spPr>
          <a:xfrm>
            <a:off x="0" y="1"/>
            <a:ext cx="9158514" cy="130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Implications: Selected Themes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Education</a:t>
            </a:r>
          </a:p>
          <a:p>
            <a:pPr lvl="1"/>
            <a:r>
              <a:rPr lang="en-US" dirty="0" smtClean="0"/>
              <a:t>Sensitization of Society</a:t>
            </a:r>
          </a:p>
          <a:p>
            <a:pPr lvl="1"/>
            <a:r>
              <a:rPr lang="en-US" dirty="0" smtClean="0"/>
              <a:t>Formal (Curriculum, Assessment,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sz="2800" dirty="0" smtClean="0"/>
              <a:t>Improve Data/Information System of VIs</a:t>
            </a:r>
          </a:p>
          <a:p>
            <a:r>
              <a:rPr lang="en-US" sz="2800" dirty="0" smtClean="0"/>
              <a:t>Appropriate Products and Services</a:t>
            </a:r>
          </a:p>
          <a:p>
            <a:pPr lvl="1"/>
            <a:r>
              <a:rPr lang="en-US" sz="2400" dirty="0" smtClean="0"/>
              <a:t>“The needs of people with impairments are not addressed by the market; a phenomenon that tends to be repeated with each new product and technology (</a:t>
            </a:r>
            <a:r>
              <a:rPr lang="en-US" sz="2400" dirty="0" err="1" smtClean="0"/>
              <a:t>Vanderheiden</a:t>
            </a:r>
            <a:r>
              <a:rPr lang="en-US" sz="2400" dirty="0"/>
              <a:t> </a:t>
            </a:r>
            <a:r>
              <a:rPr lang="en-US" sz="2400" dirty="0" smtClean="0"/>
              <a:t>as cited in </a:t>
            </a:r>
            <a:r>
              <a:rPr lang="en-US" sz="2400" dirty="0" err="1" smtClean="0"/>
              <a:t>Pedlow</a:t>
            </a:r>
            <a:r>
              <a:rPr lang="en-US" sz="2400" dirty="0" smtClean="0"/>
              <a:t>, et al, 2010, p. 133)</a:t>
            </a:r>
          </a:p>
          <a:p>
            <a:r>
              <a:rPr lang="en-US" sz="2800" dirty="0" smtClean="0"/>
              <a:t>Accessibility </a:t>
            </a:r>
            <a:r>
              <a:rPr lang="en-US" dirty="0" smtClean="0"/>
              <a:t>(Cost, Training, Gender, Security,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37957" r="-158" b="43026"/>
          <a:stretch/>
        </p:blipFill>
        <p:spPr>
          <a:xfrm>
            <a:off x="0" y="1"/>
            <a:ext cx="9158514" cy="130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Implications: Selected Themes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Create Employment Opportunities for VIs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122" name="Picture 2" descr="E:\Pictures\Roll1\DSCN0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528782" y="3184235"/>
            <a:ext cx="4230256" cy="31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Pictures\Roll1\DSCN07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4800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6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37957" r="-158" b="43026"/>
          <a:stretch/>
        </p:blipFill>
        <p:spPr>
          <a:xfrm>
            <a:off x="0" y="1"/>
            <a:ext cx="9158514" cy="130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“On the negative side…because of this challenge of being visually impaired, the phones available nowadays are not audible…they don’t talk.  You can’t operate it…to tell you everything, so it’s easy that a person can sometimes read for you the wrong money figure that is in the phone account or any other message….and if they distort it, they can take a share of what is there” </a:t>
            </a:r>
            <a:r>
              <a:rPr lang="en-US" dirty="0" smtClean="0"/>
              <a:t>(Interviewee, </a:t>
            </a:r>
            <a:r>
              <a:rPr lang="en-US" dirty="0"/>
              <a:t>p</a:t>
            </a:r>
            <a:r>
              <a:rPr lang="en-US" dirty="0" smtClean="0"/>
              <a:t>ersonal communication, 2010)</a:t>
            </a:r>
          </a:p>
          <a:p>
            <a:endParaRPr lang="en-US" dirty="0"/>
          </a:p>
          <a:p>
            <a:r>
              <a:rPr lang="en-US" dirty="0" smtClean="0"/>
              <a:t>VIs        Technology      Dependency       Loss</a:t>
            </a:r>
            <a:endParaRPr lang="en-US" dirty="0"/>
          </a:p>
        </p:txBody>
      </p:sp>
      <p:sp>
        <p:nvSpPr>
          <p:cNvPr id="6" name="Notched Right Arrow 5"/>
          <p:cNvSpPr/>
          <p:nvPr/>
        </p:nvSpPr>
        <p:spPr>
          <a:xfrm>
            <a:off x="1413371" y="5835128"/>
            <a:ext cx="489204" cy="1211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3511642" y="5846784"/>
            <a:ext cx="489204" cy="1211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5791200" y="5835128"/>
            <a:ext cx="489204" cy="1211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37957" r="-158" b="43026"/>
          <a:stretch/>
        </p:blipFill>
        <p:spPr>
          <a:xfrm>
            <a:off x="0" y="1"/>
            <a:ext cx="9158514" cy="130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Implications: Selected Themes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Effective Partnerships for Multi-</a:t>
            </a:r>
            <a:r>
              <a:rPr lang="en-US" sz="2800" dirty="0" err="1" smtClean="0"/>
              <a:t>Sectoral</a:t>
            </a:r>
            <a:r>
              <a:rPr lang="en-US" sz="2800" dirty="0" smtClean="0"/>
              <a:t> Approach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146" name="Picture 2" descr="E:\Pictures\Roll1\DSCN07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75" y="3156238"/>
            <a:ext cx="43942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Pictures\Roll1\DSCN07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" y="3156238"/>
            <a:ext cx="43942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5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37957" r="-158" b="43026"/>
          <a:stretch/>
        </p:blipFill>
        <p:spPr>
          <a:xfrm>
            <a:off x="0" y="1"/>
            <a:ext cx="9158514" cy="130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Urgency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“Every day, millions of people around the world who have a disability, are faced with frustrating—even impossible-situations…..these people should enjoy the same services and opportunities in life as everyone else” </a:t>
            </a:r>
            <a:r>
              <a:rPr lang="en-US" sz="2800" dirty="0" smtClean="0"/>
              <a:t>(ITU as cited in </a:t>
            </a:r>
            <a:r>
              <a:rPr lang="en-US" sz="2800" dirty="0" err="1" smtClean="0"/>
              <a:t>Pedlow</a:t>
            </a:r>
            <a:r>
              <a:rPr lang="en-US" sz="2800" dirty="0" smtClean="0"/>
              <a:t>, </a:t>
            </a:r>
            <a:r>
              <a:rPr lang="en-US" sz="2800" dirty="0" err="1" smtClean="0"/>
              <a:t>Kasnitz</a:t>
            </a:r>
            <a:r>
              <a:rPr lang="en-US" sz="2800" dirty="0" smtClean="0"/>
              <a:t> &amp; </a:t>
            </a:r>
            <a:r>
              <a:rPr lang="en-US" sz="2800" dirty="0" err="1" smtClean="0"/>
              <a:t>Shuttleworth</a:t>
            </a:r>
            <a:r>
              <a:rPr lang="en-US" sz="2800" dirty="0" smtClean="0"/>
              <a:t>, 2010, p. 147)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5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37957" r="-158" b="43026"/>
          <a:stretch/>
        </p:blipFill>
        <p:spPr>
          <a:xfrm>
            <a:off x="0" y="1"/>
            <a:ext cx="9158514" cy="130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Research Process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908891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37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37957" r="-158" b="43026"/>
          <a:stretch/>
        </p:blipFill>
        <p:spPr>
          <a:xfrm>
            <a:off x="0" y="1"/>
            <a:ext cx="9158514" cy="130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Impairment in Kenya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1/4 </a:t>
            </a:r>
            <a:r>
              <a:rPr lang="en-US" sz="2800" dirty="0" smtClean="0"/>
              <a:t>of Kenya’s </a:t>
            </a:r>
            <a:r>
              <a:rPr lang="en-US" sz="2800" dirty="0" smtClean="0"/>
              <a:t>population impacted by disabilities—518,000 </a:t>
            </a:r>
            <a:r>
              <a:rPr lang="en-US" sz="2800" dirty="0" smtClean="0"/>
              <a:t>are visually impaired </a:t>
            </a:r>
            <a:r>
              <a:rPr lang="en-US" dirty="0" smtClean="0"/>
              <a:t>(Kenya Union of the Blind, 2009)</a:t>
            </a:r>
          </a:p>
          <a:p>
            <a:r>
              <a:rPr lang="en-US" sz="2800" dirty="0" smtClean="0"/>
              <a:t>Only 21% of children with visual impairment attending school </a:t>
            </a:r>
            <a:r>
              <a:rPr lang="en-US" dirty="0" smtClean="0"/>
              <a:t>(Ministry of Education, 2009)</a:t>
            </a:r>
          </a:p>
          <a:p>
            <a:r>
              <a:rPr lang="en-US" sz="2800" dirty="0" smtClean="0"/>
              <a:t>Gender Dynamics of VIs—55% females; 45% males </a:t>
            </a:r>
            <a:r>
              <a:rPr lang="en-US" dirty="0" smtClean="0"/>
              <a:t>(Kenya Union of the Blind, 2009)</a:t>
            </a:r>
          </a:p>
          <a:p>
            <a:r>
              <a:rPr lang="en-US" sz="2800" dirty="0" smtClean="0"/>
              <a:t>Study confirms M-PESA services tend to benefit individuals of higher, socio-economic status </a:t>
            </a:r>
            <a:r>
              <a:rPr lang="en-US" dirty="0" smtClean="0"/>
              <a:t>(</a:t>
            </a:r>
            <a:r>
              <a:rPr lang="en-US" dirty="0" err="1" smtClean="0"/>
              <a:t>Mbiti</a:t>
            </a:r>
            <a:r>
              <a:rPr lang="en-US" dirty="0" smtClean="0"/>
              <a:t> &amp; Weil, 2010)</a:t>
            </a:r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2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37957" r="-158" b="43026"/>
          <a:stretch/>
        </p:blipFill>
        <p:spPr>
          <a:xfrm>
            <a:off x="0" y="1"/>
            <a:ext cx="9158514" cy="130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Disability: </a:t>
            </a:r>
            <a:r>
              <a:rPr lang="en-US" dirty="0" smtClean="0"/>
              <a:t>“A physical, sensory, mental, or other impairment including any visual, hearing, learning or physical incapacity which impacts adversely on social, economic or environmental participation” (Persons with Disabilities Act, 2003)</a:t>
            </a: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r>
              <a:rPr lang="en-US" i="1" dirty="0" smtClean="0"/>
              <a:t>Visual Impairment: </a:t>
            </a:r>
            <a:r>
              <a:rPr lang="en-US" dirty="0" smtClean="0"/>
              <a:t>The loss of vision which, even after correction, adversely affects a person’s performance or execution of typical everyday tasks (</a:t>
            </a:r>
            <a:r>
              <a:rPr lang="en-US" dirty="0" err="1" smtClean="0"/>
              <a:t>Murugami</a:t>
            </a:r>
            <a:r>
              <a:rPr lang="en-US" dirty="0" smtClean="0"/>
              <a:t>, 2010)</a:t>
            </a:r>
          </a:p>
          <a:p>
            <a:pPr lvl="1"/>
            <a:r>
              <a:rPr lang="en-US" sz="2400" dirty="0" smtClean="0"/>
              <a:t>Includes blindness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37957" r="-158" b="43026"/>
          <a:stretch/>
        </p:blipFill>
        <p:spPr>
          <a:xfrm>
            <a:off x="0" y="1"/>
            <a:ext cx="9158514" cy="130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Poverty-Visual Impairment Link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Poverty-Health Link</a:t>
            </a:r>
          </a:p>
          <a:p>
            <a:pPr lvl="1"/>
            <a:r>
              <a:rPr lang="en-US" sz="2800" dirty="0" smtClean="0"/>
              <a:t>Poverty as a cause or consequence of poor health </a:t>
            </a:r>
            <a:r>
              <a:rPr lang="en-US" sz="2400" dirty="0" smtClean="0"/>
              <a:t>(</a:t>
            </a:r>
            <a:r>
              <a:rPr lang="en-US" sz="2400" dirty="0" err="1" smtClean="0"/>
              <a:t>Kuper</a:t>
            </a:r>
            <a:r>
              <a:rPr lang="en-US" sz="2400" dirty="0" smtClean="0"/>
              <a:t>, Polack, et al, 2008)</a:t>
            </a:r>
          </a:p>
          <a:p>
            <a:pPr lvl="1"/>
            <a:r>
              <a:rPr lang="en-US" sz="2800" dirty="0" smtClean="0"/>
              <a:t>Childhood blindness correlated with socio-economic development </a:t>
            </a:r>
            <a:r>
              <a:rPr lang="en-US" sz="2400" dirty="0" smtClean="0"/>
              <a:t>(</a:t>
            </a:r>
            <a:r>
              <a:rPr lang="en-US" sz="2400" dirty="0" err="1" smtClean="0"/>
              <a:t>Njuguna</a:t>
            </a:r>
            <a:r>
              <a:rPr lang="en-US" sz="2400" dirty="0" smtClean="0"/>
              <a:t>, </a:t>
            </a:r>
            <a:r>
              <a:rPr lang="en-US" sz="2400" dirty="0" err="1" smtClean="0"/>
              <a:t>Msukwa</a:t>
            </a:r>
            <a:r>
              <a:rPr lang="en-US" sz="2400" dirty="0" smtClean="0"/>
              <a:t>, et al, 2009)</a:t>
            </a:r>
          </a:p>
          <a:p>
            <a:r>
              <a:rPr lang="en-US" sz="2800" dirty="0" smtClean="0"/>
              <a:t>Poverty-Visual Impairment Link</a:t>
            </a:r>
          </a:p>
          <a:p>
            <a:pPr lvl="1"/>
            <a:r>
              <a:rPr lang="en-US" sz="2800" dirty="0" smtClean="0"/>
              <a:t>Study in 3 countries highlights relationship </a:t>
            </a:r>
            <a:r>
              <a:rPr lang="en-US" sz="2400" dirty="0" smtClean="0"/>
              <a:t>(</a:t>
            </a:r>
            <a:r>
              <a:rPr lang="en-US" sz="2400" dirty="0" err="1" smtClean="0"/>
              <a:t>Kuper</a:t>
            </a:r>
            <a:r>
              <a:rPr lang="en-US" sz="2400" dirty="0" smtClean="0"/>
              <a:t>, Polack, et al, 2008)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37957" r="-158" b="43026"/>
          <a:stretch/>
        </p:blipFill>
        <p:spPr>
          <a:xfrm>
            <a:off x="0" y="1"/>
            <a:ext cx="9158514" cy="130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of Reflection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“</a:t>
            </a:r>
            <a:r>
              <a:rPr lang="en-US" sz="3600" dirty="0"/>
              <a:t>Poverty and Visual Impairment are brothers</a:t>
            </a:r>
            <a:r>
              <a:rPr lang="en-US" sz="3600" dirty="0" smtClean="0"/>
              <a:t>” (</a:t>
            </a:r>
            <a:r>
              <a:rPr lang="en-US" dirty="0" smtClean="0"/>
              <a:t>Interviewee, personal communication, 2012)</a:t>
            </a:r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4098" name="Picture 2" descr="E:\Pictures\Roll1\DSCN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602410" cy="353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8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37957" r="-158" b="43026"/>
          <a:stretch/>
        </p:blipFill>
        <p:spPr>
          <a:xfrm>
            <a:off x="0" y="1"/>
            <a:ext cx="9158514" cy="130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Poverty-Visual Impairment-Technology Link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Technology as Interdisciplinary Approach</a:t>
            </a:r>
          </a:p>
          <a:p>
            <a:pPr lvl="1"/>
            <a:r>
              <a:rPr lang="en-US" sz="2800" dirty="0" smtClean="0"/>
              <a:t>“products, resources, methodologies, strategies, practices and services…to promote functionality for visually impaired people with regard to autonomy, independence, quality of life, and social inclusion” </a:t>
            </a:r>
            <a:r>
              <a:rPr lang="en-US" sz="2400" dirty="0" smtClean="0"/>
              <a:t>(</a:t>
            </a:r>
            <a:r>
              <a:rPr lang="en-US" sz="2400" dirty="0" err="1" smtClean="0"/>
              <a:t>Alves</a:t>
            </a:r>
            <a:r>
              <a:rPr lang="en-US" sz="2400" dirty="0" smtClean="0"/>
              <a:t>, </a:t>
            </a:r>
            <a:r>
              <a:rPr lang="en-US" sz="2400" dirty="0" err="1" smtClean="0"/>
              <a:t>Monteiro</a:t>
            </a:r>
            <a:r>
              <a:rPr lang="en-US" sz="2400" dirty="0" smtClean="0"/>
              <a:t>, </a:t>
            </a:r>
            <a:r>
              <a:rPr lang="en-US" sz="2400" dirty="0" err="1" smtClean="0"/>
              <a:t>Rabello</a:t>
            </a:r>
            <a:r>
              <a:rPr lang="en-US" sz="2400" dirty="0" smtClean="0"/>
              <a:t>, et al, 2009, p. 148)</a:t>
            </a:r>
          </a:p>
          <a:p>
            <a:r>
              <a:rPr lang="en-US" sz="2800" dirty="0" smtClean="0"/>
              <a:t>Technology must be undergirded by training and support services </a:t>
            </a:r>
            <a:r>
              <a:rPr lang="en-US" dirty="0" smtClean="0"/>
              <a:t>(</a:t>
            </a:r>
            <a:r>
              <a:rPr lang="en-US" dirty="0" err="1" smtClean="0"/>
              <a:t>Resnikoff</a:t>
            </a:r>
            <a:r>
              <a:rPr lang="en-US" dirty="0" smtClean="0"/>
              <a:t>, </a:t>
            </a:r>
            <a:r>
              <a:rPr lang="en-US" dirty="0" err="1" smtClean="0"/>
              <a:t>Pascolinini</a:t>
            </a:r>
            <a:r>
              <a:rPr lang="en-US" dirty="0" smtClean="0"/>
              <a:t>, et al, 2004)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37957" r="-158" b="43026"/>
          <a:stretch/>
        </p:blipFill>
        <p:spPr>
          <a:xfrm>
            <a:off x="0" y="1"/>
            <a:ext cx="9158514" cy="130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VI’s and Mobile Technology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4107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73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1286</TotalTime>
  <Words>888</Words>
  <Application>Microsoft Office PowerPoint</Application>
  <PresentationFormat>On-screen Show (4:3)</PresentationFormat>
  <Paragraphs>146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Decatur</vt:lpstr>
      <vt:lpstr>The Use of Mobile Money Services and Platforms among the Visually Impaired in Kenya: Preliminary Themes</vt:lpstr>
      <vt:lpstr>The Challenge</vt:lpstr>
      <vt:lpstr>Research Process</vt:lpstr>
      <vt:lpstr>Visual Impairment in Kenya</vt:lpstr>
      <vt:lpstr>Definitions</vt:lpstr>
      <vt:lpstr>The Poverty-Visual Impairment Link</vt:lpstr>
      <vt:lpstr>Words of Reflection</vt:lpstr>
      <vt:lpstr>The Poverty-Visual Impairment-Technology Link</vt:lpstr>
      <vt:lpstr>VI’s and Mobile Technology</vt:lpstr>
      <vt:lpstr>Preliminary Themes</vt:lpstr>
      <vt:lpstr>Words of Reflection</vt:lpstr>
      <vt:lpstr>Words of Reflection</vt:lpstr>
      <vt:lpstr>Use of Technology</vt:lpstr>
      <vt:lpstr>Words of Reflection</vt:lpstr>
      <vt:lpstr>Words of Reflection</vt:lpstr>
      <vt:lpstr>Policy Implications</vt:lpstr>
      <vt:lpstr>Framework: WHO CBR Matrix</vt:lpstr>
      <vt:lpstr>Policy Implications: Selected Themes</vt:lpstr>
      <vt:lpstr>Policy Implications: Selected Themes</vt:lpstr>
      <vt:lpstr>Policy Implications: Selected Themes</vt:lpstr>
      <vt:lpstr>The Urgency</vt:lpstr>
    </vt:vector>
  </TitlesOfParts>
  <Company>IMTFI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Ndunge Kiiti</dc:creator>
  <cp:lastModifiedBy>confctr</cp:lastModifiedBy>
  <cp:revision>72</cp:revision>
  <cp:lastPrinted>2012-11-30T13:14:40Z</cp:lastPrinted>
  <dcterms:created xsi:type="dcterms:W3CDTF">2012-11-29T23:13:15Z</dcterms:created>
  <dcterms:modified xsi:type="dcterms:W3CDTF">2012-12-06T16:34:16Z</dcterms:modified>
</cp:coreProperties>
</file>